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28"/>
    <a:srgbClr val="005025"/>
    <a:srgbClr val="469949"/>
    <a:srgbClr val="035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570" autoAdjust="0"/>
  </p:normalViewPr>
  <p:slideViewPr>
    <p:cSldViewPr snapToGrid="0">
      <p:cViewPr varScale="1">
        <p:scale>
          <a:sx n="81" d="100"/>
          <a:sy n="81" d="100"/>
        </p:scale>
        <p:origin x="17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6D7F56-F572-43D8-BAE8-5BB97528F885}" type="datetimeFigureOut">
              <a:rPr lang="en-CA" smtClean="0"/>
              <a:t>2021-02-09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1DB0B-798D-4996-B49C-656674CE289B}" type="slidenum">
              <a:rPr lang="en-CA" smtClean="0"/>
              <a:t>‹#›</a:t>
            </a:fld>
            <a:endParaRPr lang="en-CA"/>
          </a:p>
        </p:txBody>
      </p:sp>
    </p:spTree>
    <p:extLst>
      <p:ext uri="{BB962C8B-B14F-4D97-AF65-F5344CB8AC3E}">
        <p14:creationId xmlns:p14="http://schemas.microsoft.com/office/powerpoint/2010/main" val="101475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was notice for this meeting or course info not sent home with all grade 8 students at the beginning of the year/semester? Rather now after the course has begun or ended for some students?</a:t>
            </a:r>
          </a:p>
          <a:p>
            <a:r>
              <a:rPr lang="en-US" dirty="0" smtClean="0"/>
              <a:t>Please provide an explanation as to why this notification was only sent to only a few people? Notifications can be sent to each parent if a student misses a class, but there isn’t an ability to send a notification it to the parents of a grade 8 student enrolled in this class? Please include me on your email list so I can receive these notifications in the future. Thank you.</a:t>
            </a:r>
          </a:p>
        </p:txBody>
      </p:sp>
      <p:sp>
        <p:nvSpPr>
          <p:cNvPr id="4" name="Slide Number Placeholder 3"/>
          <p:cNvSpPr>
            <a:spLocks noGrp="1"/>
          </p:cNvSpPr>
          <p:nvPr>
            <p:ph type="sldNum" sz="quarter" idx="10"/>
          </p:nvPr>
        </p:nvSpPr>
        <p:spPr/>
        <p:txBody>
          <a:bodyPr/>
          <a:lstStyle/>
          <a:p>
            <a:fld id="{5A81DB0B-798D-4996-B49C-656674CE289B}" type="slidenum">
              <a:rPr lang="en-CA" smtClean="0"/>
              <a:t>3</a:t>
            </a:fld>
            <a:endParaRPr lang="en-CA"/>
          </a:p>
        </p:txBody>
      </p:sp>
    </p:spTree>
    <p:extLst>
      <p:ext uri="{BB962C8B-B14F-4D97-AF65-F5344CB8AC3E}">
        <p14:creationId xmlns:p14="http://schemas.microsoft.com/office/powerpoint/2010/main" val="412744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what honoring others diversity looks like in our family but what is the definition of it with regards to this course?</a:t>
            </a:r>
          </a:p>
          <a:p>
            <a:endParaRPr lang="en-CA" dirty="0"/>
          </a:p>
        </p:txBody>
      </p:sp>
      <p:sp>
        <p:nvSpPr>
          <p:cNvPr id="4" name="Slide Number Placeholder 3"/>
          <p:cNvSpPr>
            <a:spLocks noGrp="1"/>
          </p:cNvSpPr>
          <p:nvPr>
            <p:ph type="sldNum" sz="quarter" idx="10"/>
          </p:nvPr>
        </p:nvSpPr>
        <p:spPr/>
        <p:txBody>
          <a:bodyPr/>
          <a:lstStyle/>
          <a:p>
            <a:fld id="{5A81DB0B-798D-4996-B49C-656674CE289B}" type="slidenum">
              <a:rPr lang="en-CA" smtClean="0"/>
              <a:t>4</a:t>
            </a:fld>
            <a:endParaRPr lang="en-CA"/>
          </a:p>
        </p:txBody>
      </p:sp>
    </p:spTree>
    <p:extLst>
      <p:ext uri="{BB962C8B-B14F-4D97-AF65-F5344CB8AC3E}">
        <p14:creationId xmlns:p14="http://schemas.microsoft.com/office/powerpoint/2010/main" val="41923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identity and why is it key for students?</a:t>
            </a:r>
          </a:p>
          <a:p>
            <a:r>
              <a:rPr lang="en-US" dirty="0" smtClean="0"/>
              <a:t>How long is the course? Is it for grades?</a:t>
            </a:r>
          </a:p>
          <a:p>
            <a:r>
              <a:rPr lang="en-US" dirty="0" smtClean="0"/>
              <a:t>Staff being neural and leaving their personal beliefs at the door seems like it would be key in building a safe space for students to explore their own identity and not feel pressured to agree with their teacher. What instruction has staff been given with regards to presenting the information in a neutral way? Has this been successful thus far?</a:t>
            </a:r>
          </a:p>
          <a:p>
            <a:endParaRPr lang="en-CA" dirty="0"/>
          </a:p>
        </p:txBody>
      </p:sp>
      <p:sp>
        <p:nvSpPr>
          <p:cNvPr id="4" name="Slide Number Placeholder 3"/>
          <p:cNvSpPr>
            <a:spLocks noGrp="1"/>
          </p:cNvSpPr>
          <p:nvPr>
            <p:ph type="sldNum" sz="quarter" idx="10"/>
          </p:nvPr>
        </p:nvSpPr>
        <p:spPr/>
        <p:txBody>
          <a:bodyPr/>
          <a:lstStyle/>
          <a:p>
            <a:fld id="{5A81DB0B-798D-4996-B49C-656674CE289B}" type="slidenum">
              <a:rPr lang="en-CA" smtClean="0"/>
              <a:t>5</a:t>
            </a:fld>
            <a:endParaRPr lang="en-CA"/>
          </a:p>
        </p:txBody>
      </p:sp>
    </p:spTree>
    <p:extLst>
      <p:ext uri="{BB962C8B-B14F-4D97-AF65-F5344CB8AC3E}">
        <p14:creationId xmlns:p14="http://schemas.microsoft.com/office/powerpoint/2010/main" val="32932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you create a safe space for students to share their feelings and beliefs?</a:t>
            </a:r>
          </a:p>
          <a:p>
            <a:r>
              <a:rPr lang="en-US" dirty="0" smtClean="0"/>
              <a:t>Will the focus be on how students are different or how they are the same?</a:t>
            </a:r>
          </a:p>
          <a:p>
            <a:r>
              <a:rPr lang="en-US" dirty="0" smtClean="0"/>
              <a:t>Will my child be forced to share with the class?</a:t>
            </a:r>
          </a:p>
          <a:p>
            <a:r>
              <a:rPr lang="en-US" sz="1200" b="0" i="0" u="none" strike="noStrike" baseline="0" dirty="0" smtClean="0">
                <a:solidFill>
                  <a:srgbClr val="000000"/>
                </a:solidFill>
                <a:latin typeface="Calibri" panose="020F0502020204030204" pitchFamily="34" charset="0"/>
              </a:rPr>
              <a:t>My child has a strong sense of self, why attend this class? </a:t>
            </a:r>
          </a:p>
          <a:p>
            <a:r>
              <a:rPr lang="en-US" sz="1200" b="0" i="0" u="none" strike="noStrike" baseline="0" dirty="0" smtClean="0">
                <a:solidFill>
                  <a:srgbClr val="000000"/>
                </a:solidFill>
                <a:latin typeface="Calibri" panose="020F0502020204030204" pitchFamily="34" charset="0"/>
              </a:rPr>
              <a:t>Will topics be presented in a way to allow students to draw their own conclusion as a result of their personal experiences or will the beliefs of others be pushed on them?</a:t>
            </a:r>
          </a:p>
          <a:p>
            <a:r>
              <a:rPr lang="en-US" sz="1200" b="0" i="0" u="none" strike="noStrike" baseline="0" dirty="0" smtClean="0">
                <a:solidFill>
                  <a:srgbClr val="000000"/>
                </a:solidFill>
                <a:latin typeface="Calibri" panose="020F0502020204030204" pitchFamily="34" charset="0"/>
              </a:rPr>
              <a:t>I have some grave concerns about the content of this course. From the periphery, this class appears to a course targeted at social engineering and dividing people rather than teaching kindness, respect, and espousing the dream of Martin Luther King Jr. “"I have a dream that my four little children will one day live in a nation where they will not be judged by the color of their skin, but by the content of their character."</a:t>
            </a:r>
          </a:p>
          <a:p>
            <a:r>
              <a:rPr lang="en-US" sz="1200" b="0" i="0" u="none" strike="noStrike" baseline="0" dirty="0" smtClean="0">
                <a:solidFill>
                  <a:srgbClr val="000000"/>
                </a:solidFill>
                <a:latin typeface="Calibri" panose="020F0502020204030204" pitchFamily="34" charset="0"/>
              </a:rPr>
              <a:t>Why is this class teaching divisive theories like “Critical Race Theory”, which seeks to further divide people? Why are alternative viewpoints like the ideology of “</a:t>
            </a:r>
            <a:r>
              <a:rPr lang="en-US" sz="1200" b="0" i="0" u="none" strike="noStrike" baseline="0" dirty="0" err="1" smtClean="0">
                <a:solidFill>
                  <a:srgbClr val="000000"/>
                </a:solidFill>
                <a:latin typeface="Calibri" panose="020F0502020204030204" pitchFamily="34" charset="0"/>
              </a:rPr>
              <a:t>Colour</a:t>
            </a:r>
            <a:r>
              <a:rPr lang="en-US" sz="1200" b="0" i="0" u="none" strike="noStrike" baseline="0" dirty="0" smtClean="0">
                <a:solidFill>
                  <a:srgbClr val="000000"/>
                </a:solidFill>
                <a:latin typeface="Calibri" panose="020F0502020204030204" pitchFamily="34" charset="0"/>
              </a:rPr>
              <a:t> Blindness” not discussed?</a:t>
            </a:r>
          </a:p>
          <a:p>
            <a:r>
              <a:rPr lang="en-US" sz="1200" b="0" i="0" u="none" strike="noStrike" baseline="0" dirty="0" smtClean="0">
                <a:solidFill>
                  <a:srgbClr val="000000"/>
                </a:solidFill>
                <a:latin typeface="Calibri" panose="020F0502020204030204" pitchFamily="34" charset="0"/>
              </a:rPr>
              <a:t>Since when has issues like Religion and Sexual Orientation, private matters that should be discussed in the home, become the purview of public education?</a:t>
            </a:r>
          </a:p>
          <a:p>
            <a:r>
              <a:rPr lang="en-US" dirty="0" smtClean="0"/>
              <a:t>Is there space for students to disagree with what is being taught and still be shown respect for their unique or diverse opinion? How would the teacher guide such a discussion? Or are they directed not to; but to allow the students to form their own opinion as a result of what they have heard?</a:t>
            </a:r>
          </a:p>
        </p:txBody>
      </p:sp>
      <p:sp>
        <p:nvSpPr>
          <p:cNvPr id="4" name="Slide Number Placeholder 3"/>
          <p:cNvSpPr>
            <a:spLocks noGrp="1"/>
          </p:cNvSpPr>
          <p:nvPr>
            <p:ph type="sldNum" sz="quarter" idx="10"/>
          </p:nvPr>
        </p:nvSpPr>
        <p:spPr/>
        <p:txBody>
          <a:bodyPr/>
          <a:lstStyle/>
          <a:p>
            <a:fld id="{5A81DB0B-798D-4996-B49C-656674CE289B}" type="slidenum">
              <a:rPr lang="en-CA" smtClean="0"/>
              <a:t>6</a:t>
            </a:fld>
            <a:endParaRPr lang="en-CA"/>
          </a:p>
        </p:txBody>
      </p:sp>
    </p:spTree>
    <p:extLst>
      <p:ext uri="{BB962C8B-B14F-4D97-AF65-F5344CB8AC3E}">
        <p14:creationId xmlns:p14="http://schemas.microsoft.com/office/powerpoint/2010/main" val="391677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 the kids were not given any overview and don’t know what this class is about and why they are there, what they are going to learn? What kind of introduction were they given? More information would help them feel more at ease. Right now they don’t understand the point?</a:t>
            </a:r>
          </a:p>
          <a:p>
            <a:r>
              <a:rPr lang="en-US" dirty="0" smtClean="0"/>
              <a:t>Will there be opportunity for the students to share what they are learning with their family?</a:t>
            </a:r>
          </a:p>
          <a:p>
            <a:r>
              <a:rPr lang="en-US" dirty="0" smtClean="0"/>
              <a:t>Is there opportunity for the teacher to share course materials and videos with parents via teams?</a:t>
            </a:r>
            <a:endParaRPr lang="en-CA" dirty="0"/>
          </a:p>
        </p:txBody>
      </p:sp>
      <p:sp>
        <p:nvSpPr>
          <p:cNvPr id="4" name="Slide Number Placeholder 3"/>
          <p:cNvSpPr>
            <a:spLocks noGrp="1"/>
          </p:cNvSpPr>
          <p:nvPr>
            <p:ph type="sldNum" sz="quarter" idx="10"/>
          </p:nvPr>
        </p:nvSpPr>
        <p:spPr/>
        <p:txBody>
          <a:bodyPr/>
          <a:lstStyle/>
          <a:p>
            <a:fld id="{5A81DB0B-798D-4996-B49C-656674CE289B}" type="slidenum">
              <a:rPr lang="en-CA" smtClean="0"/>
              <a:t>7</a:t>
            </a:fld>
            <a:endParaRPr lang="en-CA"/>
          </a:p>
        </p:txBody>
      </p:sp>
    </p:spTree>
    <p:extLst>
      <p:ext uri="{BB962C8B-B14F-4D97-AF65-F5344CB8AC3E}">
        <p14:creationId xmlns:p14="http://schemas.microsoft.com/office/powerpoint/2010/main" val="137983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CC60FF8-67B6-49FF-A781-9B0FC361D155}" type="datetimeFigureOut">
              <a:rPr lang="en-CA" smtClean="0"/>
              <a:t>2021-02-09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112127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C60FF8-67B6-49FF-A781-9B0FC361D155}" type="datetimeFigureOut">
              <a:rPr lang="en-CA" smtClean="0"/>
              <a:t>2021-02-09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29420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C60FF8-67B6-49FF-A781-9B0FC361D155}" type="datetimeFigureOut">
              <a:rPr lang="en-CA" smtClean="0"/>
              <a:t>2021-02-09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69647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C60FF8-67B6-49FF-A781-9B0FC361D155}" type="datetimeFigureOut">
              <a:rPr lang="en-CA" smtClean="0"/>
              <a:t>2021-02-09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349628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60FF8-67B6-49FF-A781-9B0FC361D155}" type="datetimeFigureOut">
              <a:rPr lang="en-CA" smtClean="0"/>
              <a:t>2021-02-09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329742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CC60FF8-67B6-49FF-A781-9B0FC361D155}" type="datetimeFigureOut">
              <a:rPr lang="en-CA" smtClean="0"/>
              <a:t>2021-02-09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100309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CC60FF8-67B6-49FF-A781-9B0FC361D155}" type="datetimeFigureOut">
              <a:rPr lang="en-CA" smtClean="0"/>
              <a:t>2021-02-09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2259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CC60FF8-67B6-49FF-A781-9B0FC361D155}" type="datetimeFigureOut">
              <a:rPr lang="en-CA" smtClean="0"/>
              <a:t>2021-02-09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43426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0FF8-67B6-49FF-A781-9B0FC361D155}" type="datetimeFigureOut">
              <a:rPr lang="en-CA" smtClean="0"/>
              <a:t>2021-02-09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306795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C60FF8-67B6-49FF-A781-9B0FC361D155}" type="datetimeFigureOut">
              <a:rPr lang="en-CA" smtClean="0"/>
              <a:t>2021-02-09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217625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C60FF8-67B6-49FF-A781-9B0FC361D155}" type="datetimeFigureOut">
              <a:rPr lang="en-CA" smtClean="0"/>
              <a:t>2021-02-09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5D6481E-8C40-4DE8-B94E-5E2DA6ED44AC}" type="slidenum">
              <a:rPr lang="en-CA" smtClean="0"/>
              <a:t>‹#›</a:t>
            </a:fld>
            <a:endParaRPr lang="en-CA"/>
          </a:p>
        </p:txBody>
      </p:sp>
    </p:spTree>
    <p:extLst>
      <p:ext uri="{BB962C8B-B14F-4D97-AF65-F5344CB8AC3E}">
        <p14:creationId xmlns:p14="http://schemas.microsoft.com/office/powerpoint/2010/main" val="580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0FF8-67B6-49FF-A781-9B0FC361D155}" type="datetimeFigureOut">
              <a:rPr lang="en-CA" smtClean="0"/>
              <a:t>2021-02-09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6481E-8C40-4DE8-B94E-5E2DA6ED44AC}" type="slidenum">
              <a:rPr lang="en-CA" smtClean="0"/>
              <a:t>‹#›</a:t>
            </a:fld>
            <a:endParaRPr lang="en-CA"/>
          </a:p>
        </p:txBody>
      </p:sp>
    </p:spTree>
    <p:extLst>
      <p:ext uri="{BB962C8B-B14F-4D97-AF65-F5344CB8AC3E}">
        <p14:creationId xmlns:p14="http://schemas.microsoft.com/office/powerpoint/2010/main" val="4233145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6658" b="15728"/>
          <a:stretch/>
        </p:blipFill>
        <p:spPr>
          <a:xfrm>
            <a:off x="7414795" y="4018405"/>
            <a:ext cx="4692214" cy="2496695"/>
          </a:xfrm>
          <a:prstGeom prst="rect">
            <a:avLst/>
          </a:prstGeom>
        </p:spPr>
      </p:pic>
      <p:pic>
        <p:nvPicPr>
          <p:cNvPr id="4" name="Picture 3"/>
          <p:cNvPicPr>
            <a:picLocks noChangeAspect="1"/>
          </p:cNvPicPr>
          <p:nvPr/>
        </p:nvPicPr>
        <p:blipFill>
          <a:blip r:embed="rId3"/>
          <a:stretch>
            <a:fillRect/>
          </a:stretch>
        </p:blipFill>
        <p:spPr>
          <a:xfrm>
            <a:off x="0" y="158262"/>
            <a:ext cx="5832707" cy="4730262"/>
          </a:xfrm>
          <a:prstGeom prst="rect">
            <a:avLst/>
          </a:prstGeom>
        </p:spPr>
      </p:pic>
      <p:cxnSp>
        <p:nvCxnSpPr>
          <p:cNvPr id="7" name="Straight Connector 6"/>
          <p:cNvCxnSpPr/>
          <p:nvPr/>
        </p:nvCxnSpPr>
        <p:spPr>
          <a:xfrm>
            <a:off x="105508" y="6638192"/>
            <a:ext cx="12001501" cy="2"/>
          </a:xfrm>
          <a:prstGeom prst="line">
            <a:avLst/>
          </a:prstGeom>
          <a:ln w="57150">
            <a:solidFill>
              <a:srgbClr val="005025"/>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SD91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382" y="158262"/>
            <a:ext cx="1321533" cy="206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8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923" y="6025944"/>
            <a:ext cx="12019083" cy="691379"/>
            <a:chOff x="197383" y="5559952"/>
            <a:chExt cx="11764993" cy="691379"/>
          </a:xfrm>
        </p:grpSpPr>
        <p:pic>
          <p:nvPicPr>
            <p:cNvPr id="4" name="Picture 3"/>
            <p:cNvPicPr>
              <a:picLocks noChangeAspect="1"/>
            </p:cNvPicPr>
            <p:nvPr/>
          </p:nvPicPr>
          <p:blipFill rotWithShape="1">
            <a:blip r:embed="rId2"/>
            <a:srcRect b="42497"/>
            <a:stretch/>
          </p:blipFill>
          <p:spPr>
            <a:xfrm flipH="1">
              <a:off x="5598788" y="5559952"/>
              <a:ext cx="6363588" cy="673794"/>
            </a:xfrm>
            <a:prstGeom prst="rect">
              <a:avLst/>
            </a:prstGeom>
          </p:spPr>
        </p:pic>
        <p:pic>
          <p:nvPicPr>
            <p:cNvPr id="2" name="Picture 1"/>
            <p:cNvPicPr>
              <a:picLocks noChangeAspect="1"/>
            </p:cNvPicPr>
            <p:nvPr/>
          </p:nvPicPr>
          <p:blipFill rotWithShape="1">
            <a:blip r:embed="rId2"/>
            <a:srcRect r="9702" b="40995"/>
            <a:stretch/>
          </p:blipFill>
          <p:spPr>
            <a:xfrm>
              <a:off x="197383" y="5559952"/>
              <a:ext cx="6062740" cy="691379"/>
            </a:xfrm>
            <a:prstGeom prst="rect">
              <a:avLst/>
            </a:prstGeom>
          </p:spPr>
        </p:pic>
      </p:grpSp>
      <p:cxnSp>
        <p:nvCxnSpPr>
          <p:cNvPr id="3" name="Straight Connector 2"/>
          <p:cNvCxnSpPr/>
          <p:nvPr/>
        </p:nvCxnSpPr>
        <p:spPr>
          <a:xfrm>
            <a:off x="87923" y="5873264"/>
            <a:ext cx="12019085" cy="175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srcRect b="54147"/>
          <a:stretch/>
        </p:blipFill>
        <p:spPr>
          <a:xfrm>
            <a:off x="87923" y="220686"/>
            <a:ext cx="3780692" cy="1405891"/>
          </a:xfrm>
          <a:prstGeom prst="rect">
            <a:avLst/>
          </a:prstGeom>
        </p:spPr>
      </p:pic>
      <p:sp>
        <p:nvSpPr>
          <p:cNvPr id="8" name="Rectangle 7"/>
          <p:cNvSpPr/>
          <p:nvPr/>
        </p:nvSpPr>
        <p:spPr>
          <a:xfrm>
            <a:off x="1417754" y="763219"/>
            <a:ext cx="3534015" cy="707886"/>
          </a:xfrm>
          <a:prstGeom prst="rect">
            <a:avLst/>
          </a:prstGeom>
        </p:spPr>
        <p:txBody>
          <a:bodyPr wrap="square">
            <a:spAutoFit/>
          </a:bodyPr>
          <a:lstStyle/>
          <a:p>
            <a:pPr algn="ctr"/>
            <a:r>
              <a:rPr lang="en-US" sz="4000" dirty="0" smtClean="0">
                <a:latin typeface="Cambria Math" panose="02040503050406030204" pitchFamily="18" charset="0"/>
                <a:ea typeface="Cambria Math" panose="02040503050406030204" pitchFamily="18" charset="0"/>
              </a:rPr>
              <a:t>Agenda</a:t>
            </a:r>
            <a:endParaRPr lang="en-CA" sz="4000" dirty="0">
              <a:latin typeface="Cambria Math" panose="02040503050406030204" pitchFamily="18" charset="0"/>
              <a:ea typeface="Cambria Math" panose="02040503050406030204" pitchFamily="18" charset="0"/>
            </a:endParaRPr>
          </a:p>
        </p:txBody>
      </p:sp>
      <p:sp>
        <p:nvSpPr>
          <p:cNvPr id="10" name="TextBox 9"/>
          <p:cNvSpPr txBox="1"/>
          <p:nvPr/>
        </p:nvSpPr>
        <p:spPr>
          <a:xfrm>
            <a:off x="237392" y="2398094"/>
            <a:ext cx="11720146" cy="261610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5025"/>
                </a:solidFill>
                <a:latin typeface="Cambria Math" panose="02040503050406030204" pitchFamily="18" charset="0"/>
                <a:ea typeface="Cambria Math" panose="02040503050406030204" pitchFamily="18" charset="0"/>
              </a:rPr>
              <a:t>Introductions</a:t>
            </a:r>
            <a:endParaRPr lang="en-US" sz="2400" dirty="0" smtClean="0">
              <a:solidFill>
                <a:srgbClr val="005025"/>
              </a:solidFill>
              <a:latin typeface="Cambria Math" panose="02040503050406030204" pitchFamily="18" charset="0"/>
              <a:ea typeface="Cambria Math" panose="02040503050406030204" pitchFamily="18" charset="0"/>
            </a:endParaRPr>
          </a:p>
          <a:p>
            <a:pPr marL="342900" indent="-342900">
              <a:buFont typeface="Arial" panose="020B0604020202020204" pitchFamily="34" charset="0"/>
              <a:buChar char="•"/>
            </a:pPr>
            <a:r>
              <a:rPr lang="en-US" sz="2400" dirty="0" smtClean="0">
                <a:solidFill>
                  <a:srgbClr val="005025"/>
                </a:solidFill>
                <a:latin typeface="Cambria Math" panose="02040503050406030204" pitchFamily="18" charset="0"/>
                <a:ea typeface="Cambria Math" panose="02040503050406030204" pitchFamily="18" charset="0"/>
              </a:rPr>
              <a:t>Welcome – Manu Madhok, Superintendent of Schools</a:t>
            </a:r>
          </a:p>
          <a:p>
            <a:pPr marL="342900" indent="-342900">
              <a:buFont typeface="Arial" panose="020B0604020202020204" pitchFamily="34" charset="0"/>
              <a:buChar char="•"/>
            </a:pPr>
            <a:r>
              <a:rPr lang="en-US" sz="2400" dirty="0" smtClean="0">
                <a:solidFill>
                  <a:srgbClr val="005025"/>
                </a:solidFill>
                <a:latin typeface="Cambria Math" panose="02040503050406030204" pitchFamily="18" charset="0"/>
                <a:ea typeface="Cambria Math" panose="02040503050406030204" pitchFamily="18" charset="0"/>
              </a:rPr>
              <a:t>Why </a:t>
            </a:r>
            <a:r>
              <a:rPr lang="en-US" sz="2400" dirty="0" err="1" smtClean="0">
                <a:solidFill>
                  <a:srgbClr val="005025"/>
                </a:solidFill>
                <a:latin typeface="Cambria Math" panose="02040503050406030204" pitchFamily="18" charset="0"/>
                <a:ea typeface="Cambria Math" panose="02040503050406030204" pitchFamily="18" charset="0"/>
              </a:rPr>
              <a:t>Honouring</a:t>
            </a:r>
            <a:r>
              <a:rPr lang="en-US" sz="2400" dirty="0" smtClean="0">
                <a:solidFill>
                  <a:srgbClr val="005025"/>
                </a:solidFill>
                <a:latin typeface="Cambria Math" panose="02040503050406030204" pitchFamily="18" charset="0"/>
                <a:ea typeface="Cambria Math" panose="02040503050406030204" pitchFamily="18" charset="0"/>
              </a:rPr>
              <a:t> Diversity? - </a:t>
            </a:r>
            <a:r>
              <a:rPr lang="en-US" sz="2400" dirty="0" smtClean="0">
                <a:solidFill>
                  <a:srgbClr val="005025"/>
                </a:solidFill>
                <a:latin typeface="Cambria Math" panose="02040503050406030204" pitchFamily="18" charset="0"/>
                <a:ea typeface="Cambria Math" panose="02040503050406030204" pitchFamily="18" charset="0"/>
              </a:rPr>
              <a:t>Nadine Frenkel, </a:t>
            </a:r>
            <a:r>
              <a:rPr lang="en-US" sz="2400" dirty="0" smtClean="0">
                <a:solidFill>
                  <a:srgbClr val="005025"/>
                </a:solidFill>
                <a:latin typeface="Cambria Math" panose="02040503050406030204" pitchFamily="18" charset="0"/>
                <a:ea typeface="Cambria Math" panose="02040503050406030204" pitchFamily="18" charset="0"/>
              </a:rPr>
              <a:t>Board of Trustees Chair </a:t>
            </a:r>
          </a:p>
          <a:p>
            <a:pPr marL="342900" indent="-342900">
              <a:buFont typeface="Arial" panose="020B0604020202020204" pitchFamily="34" charset="0"/>
              <a:buChar char="•"/>
            </a:pPr>
            <a:r>
              <a:rPr lang="en-US" sz="2400" dirty="0" smtClean="0">
                <a:solidFill>
                  <a:srgbClr val="005025"/>
                </a:solidFill>
                <a:latin typeface="Cambria Math" panose="02040503050406030204" pitchFamily="18" charset="0"/>
                <a:ea typeface="Cambria Math" panose="02040503050406030204" pitchFamily="18" charset="0"/>
              </a:rPr>
              <a:t>Why is this work important? – Leona Prince, District Principal of Aboriginal Education</a:t>
            </a:r>
          </a:p>
          <a:p>
            <a:pPr marL="342900" indent="-342900">
              <a:buFont typeface="Arial" panose="020B0604020202020204" pitchFamily="34" charset="0"/>
              <a:buChar char="•"/>
            </a:pPr>
            <a:r>
              <a:rPr lang="en-US" sz="2400" dirty="0" smtClean="0">
                <a:solidFill>
                  <a:srgbClr val="005025"/>
                </a:solidFill>
                <a:latin typeface="Cambria Math" panose="02040503050406030204" pitchFamily="18" charset="0"/>
                <a:ea typeface="Cambria Math" panose="02040503050406030204" pitchFamily="18" charset="0"/>
              </a:rPr>
              <a:t>What do we hope to achieve? – Dr. Dustin Louie, Associate Professor</a:t>
            </a:r>
          </a:p>
          <a:p>
            <a:pPr marL="342900" indent="-342900">
              <a:buFont typeface="Arial" panose="020B0604020202020204" pitchFamily="34" charset="0"/>
              <a:buChar char="•"/>
            </a:pPr>
            <a:r>
              <a:rPr lang="en-US" sz="2400" dirty="0" smtClean="0">
                <a:solidFill>
                  <a:srgbClr val="005025"/>
                </a:solidFill>
                <a:latin typeface="Cambria Math" panose="02040503050406030204" pitchFamily="18" charset="0"/>
                <a:ea typeface="Cambria Math" panose="02040503050406030204" pitchFamily="18" charset="0"/>
              </a:rPr>
              <a:t>Closing</a:t>
            </a:r>
          </a:p>
          <a:p>
            <a:pPr marL="342900" indent="-342900">
              <a:buFont typeface="Arial" panose="020B0604020202020204" pitchFamily="34" charset="0"/>
              <a:buChar char="•"/>
            </a:pPr>
            <a:endParaRPr lang="en-CA" sz="2000" dirty="0">
              <a:solidFill>
                <a:srgbClr val="469949"/>
              </a:solidFill>
              <a:latin typeface="Cambria Math" panose="02040503050406030204" pitchFamily="18" charset="0"/>
              <a:ea typeface="Cambria Math" panose="02040503050406030204" pitchFamily="18" charset="0"/>
            </a:endParaRPr>
          </a:p>
        </p:txBody>
      </p:sp>
      <p:cxnSp>
        <p:nvCxnSpPr>
          <p:cNvPr id="11" name="Straight Connector 10"/>
          <p:cNvCxnSpPr/>
          <p:nvPr/>
        </p:nvCxnSpPr>
        <p:spPr>
          <a:xfrm flipV="1">
            <a:off x="87921" y="1565031"/>
            <a:ext cx="4863848" cy="12006"/>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989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923" y="6025944"/>
            <a:ext cx="12019083" cy="691379"/>
            <a:chOff x="197383" y="5559952"/>
            <a:chExt cx="11764993" cy="691379"/>
          </a:xfrm>
        </p:grpSpPr>
        <p:pic>
          <p:nvPicPr>
            <p:cNvPr id="4" name="Picture 3"/>
            <p:cNvPicPr>
              <a:picLocks noChangeAspect="1"/>
            </p:cNvPicPr>
            <p:nvPr/>
          </p:nvPicPr>
          <p:blipFill rotWithShape="1">
            <a:blip r:embed="rId3"/>
            <a:srcRect b="42497"/>
            <a:stretch/>
          </p:blipFill>
          <p:spPr>
            <a:xfrm flipH="1">
              <a:off x="5598788" y="5559952"/>
              <a:ext cx="6363588" cy="673794"/>
            </a:xfrm>
            <a:prstGeom prst="rect">
              <a:avLst/>
            </a:prstGeom>
          </p:spPr>
        </p:pic>
        <p:pic>
          <p:nvPicPr>
            <p:cNvPr id="2" name="Picture 1"/>
            <p:cNvPicPr>
              <a:picLocks noChangeAspect="1"/>
            </p:cNvPicPr>
            <p:nvPr/>
          </p:nvPicPr>
          <p:blipFill rotWithShape="1">
            <a:blip r:embed="rId3"/>
            <a:srcRect r="9702" b="40995"/>
            <a:stretch/>
          </p:blipFill>
          <p:spPr>
            <a:xfrm>
              <a:off x="197383" y="5559952"/>
              <a:ext cx="6062740" cy="691379"/>
            </a:xfrm>
            <a:prstGeom prst="rect">
              <a:avLst/>
            </a:prstGeom>
          </p:spPr>
        </p:pic>
      </p:grpSp>
      <p:cxnSp>
        <p:nvCxnSpPr>
          <p:cNvPr id="3" name="Straight Connector 2"/>
          <p:cNvCxnSpPr/>
          <p:nvPr/>
        </p:nvCxnSpPr>
        <p:spPr>
          <a:xfrm>
            <a:off x="87923" y="5873264"/>
            <a:ext cx="12019085" cy="175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b="54147"/>
          <a:stretch/>
        </p:blipFill>
        <p:spPr>
          <a:xfrm>
            <a:off x="87923" y="220686"/>
            <a:ext cx="3780692" cy="1405891"/>
          </a:xfrm>
          <a:prstGeom prst="rect">
            <a:avLst/>
          </a:prstGeom>
        </p:spPr>
      </p:pic>
      <p:sp>
        <p:nvSpPr>
          <p:cNvPr id="8" name="Rectangle 7"/>
          <p:cNvSpPr/>
          <p:nvPr/>
        </p:nvSpPr>
        <p:spPr>
          <a:xfrm>
            <a:off x="1417754" y="763219"/>
            <a:ext cx="3534015" cy="707886"/>
          </a:xfrm>
          <a:prstGeom prst="rect">
            <a:avLst/>
          </a:prstGeom>
        </p:spPr>
        <p:txBody>
          <a:bodyPr wrap="square">
            <a:spAutoFit/>
          </a:bodyPr>
          <a:lstStyle/>
          <a:p>
            <a:pPr algn="ctr"/>
            <a:r>
              <a:rPr lang="en-US" sz="4000" dirty="0" smtClean="0">
                <a:latin typeface="Cambria Math" panose="02040503050406030204" pitchFamily="18" charset="0"/>
                <a:ea typeface="Cambria Math" panose="02040503050406030204" pitchFamily="18" charset="0"/>
              </a:rPr>
              <a:t>Welcome</a:t>
            </a:r>
            <a:endParaRPr lang="en-CA" sz="4000" dirty="0">
              <a:latin typeface="Cambria Math" panose="02040503050406030204" pitchFamily="18" charset="0"/>
              <a:ea typeface="Cambria Math" panose="02040503050406030204" pitchFamily="18" charset="0"/>
            </a:endParaRPr>
          </a:p>
        </p:txBody>
      </p:sp>
      <p:sp>
        <p:nvSpPr>
          <p:cNvPr id="10" name="TextBox 9"/>
          <p:cNvSpPr txBox="1"/>
          <p:nvPr/>
        </p:nvSpPr>
        <p:spPr>
          <a:xfrm>
            <a:off x="87921" y="1969055"/>
            <a:ext cx="11720146" cy="400110"/>
          </a:xfrm>
          <a:prstGeom prst="rect">
            <a:avLst/>
          </a:prstGeom>
          <a:noFill/>
        </p:spPr>
        <p:txBody>
          <a:bodyPr wrap="square" rtlCol="0">
            <a:spAutoFit/>
          </a:bodyPr>
          <a:lstStyle/>
          <a:p>
            <a:pPr marL="342900" indent="-342900">
              <a:buFont typeface="Arial" panose="020B0604020202020204" pitchFamily="34" charset="0"/>
              <a:buChar char="•"/>
            </a:pPr>
            <a:endParaRPr lang="en-CA" sz="2000" dirty="0">
              <a:solidFill>
                <a:srgbClr val="469949"/>
              </a:solidFill>
              <a:latin typeface="Cambria Math" panose="02040503050406030204" pitchFamily="18" charset="0"/>
              <a:ea typeface="Cambria Math" panose="02040503050406030204" pitchFamily="18" charset="0"/>
            </a:endParaRPr>
          </a:p>
        </p:txBody>
      </p:sp>
      <p:cxnSp>
        <p:nvCxnSpPr>
          <p:cNvPr id="11" name="Straight Connector 10"/>
          <p:cNvCxnSpPr/>
          <p:nvPr/>
        </p:nvCxnSpPr>
        <p:spPr>
          <a:xfrm flipV="1">
            <a:off x="87921" y="1538654"/>
            <a:ext cx="5011617" cy="383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921" y="5083499"/>
            <a:ext cx="7376748" cy="646331"/>
          </a:xfrm>
          <a:prstGeom prst="rect">
            <a:avLst/>
          </a:prstGeom>
        </p:spPr>
        <p:txBody>
          <a:bodyPr wrap="square">
            <a:spAutoFit/>
          </a:bodyPr>
          <a:lstStyle/>
          <a:p>
            <a:r>
              <a:rPr lang="en-US" dirty="0" smtClean="0">
                <a:latin typeface="Cambria Math" panose="02040503050406030204" pitchFamily="18" charset="0"/>
                <a:ea typeface="Cambria Math" panose="02040503050406030204" pitchFamily="18" charset="0"/>
              </a:rPr>
              <a:t>Why is this mandatory for all grade 8 students in SD 91?</a:t>
            </a:r>
          </a:p>
          <a:p>
            <a:r>
              <a:rPr lang="en-US" dirty="0" smtClean="0">
                <a:latin typeface="Cambria Math" panose="02040503050406030204" pitchFamily="18" charset="0"/>
                <a:ea typeface="Cambria Math" panose="02040503050406030204" pitchFamily="18" charset="0"/>
              </a:rPr>
              <a:t>Why is this presentation happening after the course started at my school?</a:t>
            </a:r>
            <a:endParaRPr lang="en-CA" dirty="0">
              <a:latin typeface="Cambria Math" panose="02040503050406030204" pitchFamily="18" charset="0"/>
              <a:ea typeface="Cambria Math" panose="02040503050406030204" pitchFamily="18" charset="0"/>
            </a:endParaRPr>
          </a:p>
        </p:txBody>
      </p:sp>
      <p:pic>
        <p:nvPicPr>
          <p:cNvPr id="7" name="Picture 6"/>
          <p:cNvPicPr>
            <a:picLocks noChangeAspect="1"/>
          </p:cNvPicPr>
          <p:nvPr/>
        </p:nvPicPr>
        <p:blipFill rotWithShape="1">
          <a:blip r:embed="rId5"/>
          <a:srcRect b="19125"/>
          <a:stretch/>
        </p:blipFill>
        <p:spPr>
          <a:xfrm>
            <a:off x="87921" y="1868548"/>
            <a:ext cx="12001291" cy="3071518"/>
          </a:xfrm>
          <a:prstGeom prst="rect">
            <a:avLst/>
          </a:prstGeom>
        </p:spPr>
      </p:pic>
    </p:spTree>
    <p:extLst>
      <p:ext uri="{BB962C8B-B14F-4D97-AF65-F5344CB8AC3E}">
        <p14:creationId xmlns:p14="http://schemas.microsoft.com/office/powerpoint/2010/main" val="2249994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923" y="6025944"/>
            <a:ext cx="12019083" cy="691379"/>
            <a:chOff x="197383" y="5559952"/>
            <a:chExt cx="11764993" cy="691379"/>
          </a:xfrm>
        </p:grpSpPr>
        <p:pic>
          <p:nvPicPr>
            <p:cNvPr id="4" name="Picture 3"/>
            <p:cNvPicPr>
              <a:picLocks noChangeAspect="1"/>
            </p:cNvPicPr>
            <p:nvPr/>
          </p:nvPicPr>
          <p:blipFill rotWithShape="1">
            <a:blip r:embed="rId3"/>
            <a:srcRect b="42497"/>
            <a:stretch/>
          </p:blipFill>
          <p:spPr>
            <a:xfrm flipH="1">
              <a:off x="5598788" y="5559952"/>
              <a:ext cx="6363588" cy="673794"/>
            </a:xfrm>
            <a:prstGeom prst="rect">
              <a:avLst/>
            </a:prstGeom>
          </p:spPr>
        </p:pic>
        <p:pic>
          <p:nvPicPr>
            <p:cNvPr id="2" name="Picture 1"/>
            <p:cNvPicPr>
              <a:picLocks noChangeAspect="1"/>
            </p:cNvPicPr>
            <p:nvPr/>
          </p:nvPicPr>
          <p:blipFill rotWithShape="1">
            <a:blip r:embed="rId3"/>
            <a:srcRect r="9702" b="40995"/>
            <a:stretch/>
          </p:blipFill>
          <p:spPr>
            <a:xfrm>
              <a:off x="197383" y="5559952"/>
              <a:ext cx="6062740" cy="691379"/>
            </a:xfrm>
            <a:prstGeom prst="rect">
              <a:avLst/>
            </a:prstGeom>
          </p:spPr>
        </p:pic>
      </p:grpSp>
      <p:cxnSp>
        <p:nvCxnSpPr>
          <p:cNvPr id="3" name="Straight Connector 2"/>
          <p:cNvCxnSpPr/>
          <p:nvPr/>
        </p:nvCxnSpPr>
        <p:spPr>
          <a:xfrm>
            <a:off x="87923" y="5873264"/>
            <a:ext cx="12019085" cy="175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b="54147"/>
          <a:stretch/>
        </p:blipFill>
        <p:spPr>
          <a:xfrm>
            <a:off x="87923" y="220686"/>
            <a:ext cx="3780692" cy="1405891"/>
          </a:xfrm>
          <a:prstGeom prst="rect">
            <a:avLst/>
          </a:prstGeom>
        </p:spPr>
      </p:pic>
      <p:sp>
        <p:nvSpPr>
          <p:cNvPr id="8" name="Rectangle 7"/>
          <p:cNvSpPr/>
          <p:nvPr/>
        </p:nvSpPr>
        <p:spPr>
          <a:xfrm>
            <a:off x="1751861" y="965344"/>
            <a:ext cx="4024685" cy="461665"/>
          </a:xfrm>
          <a:prstGeom prst="rect">
            <a:avLst/>
          </a:prstGeom>
        </p:spPr>
        <p:txBody>
          <a:bodyPr wrap="square">
            <a:spAutoFit/>
          </a:bodyPr>
          <a:lstStyle/>
          <a:p>
            <a:pPr algn="ctr"/>
            <a:r>
              <a:rPr lang="en-US" sz="2400" dirty="0" smtClean="0">
                <a:latin typeface="Cambria Math" panose="02040503050406030204" pitchFamily="18" charset="0"/>
                <a:ea typeface="Cambria Math" panose="02040503050406030204" pitchFamily="18" charset="0"/>
              </a:rPr>
              <a:t>Why is this work important?</a:t>
            </a:r>
            <a:endParaRPr lang="en-CA" sz="2400" dirty="0">
              <a:latin typeface="Cambria Math" panose="02040503050406030204" pitchFamily="18" charset="0"/>
              <a:ea typeface="Cambria Math" panose="02040503050406030204" pitchFamily="18" charset="0"/>
            </a:endParaRPr>
          </a:p>
        </p:txBody>
      </p:sp>
      <p:sp>
        <p:nvSpPr>
          <p:cNvPr id="10" name="TextBox 9"/>
          <p:cNvSpPr txBox="1"/>
          <p:nvPr/>
        </p:nvSpPr>
        <p:spPr>
          <a:xfrm>
            <a:off x="87921" y="1971612"/>
            <a:ext cx="11720146" cy="400110"/>
          </a:xfrm>
          <a:prstGeom prst="rect">
            <a:avLst/>
          </a:prstGeom>
          <a:noFill/>
        </p:spPr>
        <p:txBody>
          <a:bodyPr wrap="square" rtlCol="0">
            <a:spAutoFit/>
          </a:bodyPr>
          <a:lstStyle/>
          <a:p>
            <a:pPr marL="342900" indent="-342900">
              <a:buFont typeface="Arial" panose="020B0604020202020204" pitchFamily="34" charset="0"/>
              <a:buChar char="•"/>
            </a:pPr>
            <a:endParaRPr lang="en-CA" sz="2000" dirty="0">
              <a:solidFill>
                <a:srgbClr val="469949"/>
              </a:solidFill>
              <a:latin typeface="Cambria Math" panose="02040503050406030204" pitchFamily="18" charset="0"/>
              <a:ea typeface="Cambria Math" panose="02040503050406030204" pitchFamily="18" charset="0"/>
            </a:endParaRPr>
          </a:p>
        </p:txBody>
      </p:sp>
      <p:cxnSp>
        <p:nvCxnSpPr>
          <p:cNvPr id="11" name="Straight Connector 10"/>
          <p:cNvCxnSpPr/>
          <p:nvPr/>
        </p:nvCxnSpPr>
        <p:spPr>
          <a:xfrm flipV="1">
            <a:off x="87921" y="1538655"/>
            <a:ext cx="5688625" cy="38381"/>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9368" y="1738223"/>
            <a:ext cx="5736194" cy="3978722"/>
          </a:xfrm>
          <a:prstGeom prst="rect">
            <a:avLst/>
          </a:prstGeom>
        </p:spPr>
      </p:pic>
    </p:spTree>
    <p:extLst>
      <p:ext uri="{BB962C8B-B14F-4D97-AF65-F5344CB8AC3E}">
        <p14:creationId xmlns:p14="http://schemas.microsoft.com/office/powerpoint/2010/main" val="194796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923" y="6025944"/>
            <a:ext cx="12019083" cy="691379"/>
            <a:chOff x="197383" y="5559952"/>
            <a:chExt cx="11764993" cy="691379"/>
          </a:xfrm>
        </p:grpSpPr>
        <p:pic>
          <p:nvPicPr>
            <p:cNvPr id="4" name="Picture 3"/>
            <p:cNvPicPr>
              <a:picLocks noChangeAspect="1"/>
            </p:cNvPicPr>
            <p:nvPr/>
          </p:nvPicPr>
          <p:blipFill rotWithShape="1">
            <a:blip r:embed="rId3"/>
            <a:srcRect b="42497"/>
            <a:stretch/>
          </p:blipFill>
          <p:spPr>
            <a:xfrm flipH="1">
              <a:off x="5598788" y="5559952"/>
              <a:ext cx="6363588" cy="673794"/>
            </a:xfrm>
            <a:prstGeom prst="rect">
              <a:avLst/>
            </a:prstGeom>
          </p:spPr>
        </p:pic>
        <p:pic>
          <p:nvPicPr>
            <p:cNvPr id="2" name="Picture 1"/>
            <p:cNvPicPr>
              <a:picLocks noChangeAspect="1"/>
            </p:cNvPicPr>
            <p:nvPr/>
          </p:nvPicPr>
          <p:blipFill rotWithShape="1">
            <a:blip r:embed="rId3"/>
            <a:srcRect r="9702" b="40995"/>
            <a:stretch/>
          </p:blipFill>
          <p:spPr>
            <a:xfrm>
              <a:off x="197383" y="5559952"/>
              <a:ext cx="6062740" cy="691379"/>
            </a:xfrm>
            <a:prstGeom prst="rect">
              <a:avLst/>
            </a:prstGeom>
          </p:spPr>
        </p:pic>
      </p:grpSp>
      <p:cxnSp>
        <p:nvCxnSpPr>
          <p:cNvPr id="3" name="Straight Connector 2"/>
          <p:cNvCxnSpPr/>
          <p:nvPr/>
        </p:nvCxnSpPr>
        <p:spPr>
          <a:xfrm>
            <a:off x="87923" y="5873264"/>
            <a:ext cx="12019085" cy="175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b="54147"/>
          <a:stretch/>
        </p:blipFill>
        <p:spPr>
          <a:xfrm>
            <a:off x="87923" y="220686"/>
            <a:ext cx="3780692" cy="1405891"/>
          </a:xfrm>
          <a:prstGeom prst="rect">
            <a:avLst/>
          </a:prstGeom>
        </p:spPr>
      </p:pic>
      <p:sp>
        <p:nvSpPr>
          <p:cNvPr id="8" name="Rectangle 7"/>
          <p:cNvSpPr/>
          <p:nvPr/>
        </p:nvSpPr>
        <p:spPr>
          <a:xfrm>
            <a:off x="1751861" y="965344"/>
            <a:ext cx="4024685" cy="461665"/>
          </a:xfrm>
          <a:prstGeom prst="rect">
            <a:avLst/>
          </a:prstGeom>
        </p:spPr>
        <p:txBody>
          <a:bodyPr wrap="square">
            <a:spAutoFit/>
          </a:bodyPr>
          <a:lstStyle/>
          <a:p>
            <a:pPr algn="ctr"/>
            <a:r>
              <a:rPr lang="en-US" sz="2400" dirty="0" smtClean="0">
                <a:latin typeface="Cambria Math" panose="02040503050406030204" pitchFamily="18" charset="0"/>
                <a:ea typeface="Cambria Math" panose="02040503050406030204" pitchFamily="18" charset="0"/>
              </a:rPr>
              <a:t>Why is this work important?</a:t>
            </a:r>
            <a:endParaRPr lang="en-CA" sz="2400" dirty="0">
              <a:latin typeface="Cambria Math" panose="02040503050406030204" pitchFamily="18" charset="0"/>
              <a:ea typeface="Cambria Math" panose="02040503050406030204" pitchFamily="18" charset="0"/>
            </a:endParaRPr>
          </a:p>
        </p:txBody>
      </p:sp>
      <p:sp>
        <p:nvSpPr>
          <p:cNvPr id="10" name="TextBox 9"/>
          <p:cNvSpPr txBox="1"/>
          <p:nvPr/>
        </p:nvSpPr>
        <p:spPr>
          <a:xfrm>
            <a:off x="230425" y="1878943"/>
            <a:ext cx="8165430" cy="2308324"/>
          </a:xfrm>
          <a:prstGeom prst="rect">
            <a:avLst/>
          </a:prstGeom>
          <a:noFill/>
          <a:ln w="19050">
            <a:solidFill>
              <a:schemeClr val="tx1"/>
            </a:solidFill>
          </a:ln>
        </p:spPr>
        <p:txBody>
          <a:bodyPr wrap="square" rtlCol="0">
            <a:spAutoFit/>
          </a:bodyPr>
          <a:lstStyle/>
          <a:p>
            <a:r>
              <a:rPr lang="en-US" sz="1200" dirty="0" smtClean="0">
                <a:solidFill>
                  <a:srgbClr val="469949"/>
                </a:solidFill>
                <a:latin typeface="Cambria Math" panose="02040503050406030204" pitchFamily="18" charset="0"/>
                <a:ea typeface="Cambria Math" panose="02040503050406030204" pitchFamily="18" charset="0"/>
              </a:rPr>
              <a:t>Personal and Social Competency</a:t>
            </a:r>
            <a:endParaRPr lang="en-US" sz="1200" dirty="0">
              <a:solidFill>
                <a:srgbClr val="469949"/>
              </a:solidFill>
              <a:latin typeface="Cambria Math" panose="02040503050406030204" pitchFamily="18" charset="0"/>
              <a:ea typeface="Cambria Math" panose="02040503050406030204" pitchFamily="18" charset="0"/>
            </a:endParaRPr>
          </a:p>
          <a:p>
            <a:endParaRPr lang="en-US" sz="1200" dirty="0" smtClean="0">
              <a:solidFill>
                <a:srgbClr val="469949"/>
              </a:solidFill>
              <a:latin typeface="Cambria Math" panose="02040503050406030204" pitchFamily="18" charset="0"/>
              <a:ea typeface="Cambria Math" panose="02040503050406030204" pitchFamily="18" charset="0"/>
            </a:endParaRPr>
          </a:p>
          <a:p>
            <a:r>
              <a:rPr lang="en-US" sz="1200" dirty="0" smtClean="0">
                <a:solidFill>
                  <a:srgbClr val="469949"/>
                </a:solidFill>
                <a:latin typeface="Cambria Math" panose="02040503050406030204" pitchFamily="18" charset="0"/>
                <a:ea typeface="Cambria Math" panose="02040503050406030204" pitchFamily="18" charset="0"/>
              </a:rPr>
              <a:t>Definition</a:t>
            </a:r>
            <a:endParaRPr lang="en-US" sz="1200" dirty="0">
              <a:solidFill>
                <a:srgbClr val="469949"/>
              </a:solidFill>
              <a:latin typeface="Cambria Math" panose="02040503050406030204" pitchFamily="18" charset="0"/>
              <a:ea typeface="Cambria Math" panose="02040503050406030204" pitchFamily="18" charset="0"/>
            </a:endParaRPr>
          </a:p>
          <a:p>
            <a:r>
              <a:rPr lang="en-US" sz="1200" dirty="0" smtClean="0">
                <a:solidFill>
                  <a:srgbClr val="469949"/>
                </a:solidFill>
                <a:latin typeface="Cambria Math" panose="02040503050406030204" pitchFamily="18" charset="0"/>
                <a:ea typeface="Cambria Math" panose="02040503050406030204" pitchFamily="18" charset="0"/>
              </a:rPr>
              <a:t>The Personal and Social competency is the set of abilities that relate to students' identity in the world, both as individuals and as members of their community and society. Personal and Social competency encompasses what students need to thrive as individuals, to understand and care about themselves and others, and to find and achieve their purposes in the world.</a:t>
            </a:r>
          </a:p>
          <a:p>
            <a:endParaRPr lang="en-US" sz="1200" dirty="0">
              <a:solidFill>
                <a:srgbClr val="469949"/>
              </a:solidFill>
              <a:latin typeface="Cambria Math" panose="02040503050406030204" pitchFamily="18" charset="0"/>
              <a:ea typeface="Cambria Math" panose="02040503050406030204" pitchFamily="18" charset="0"/>
            </a:endParaRPr>
          </a:p>
          <a:p>
            <a:pPr marL="171450" indent="-171450">
              <a:buFont typeface="Arial" panose="020B0604020202020204" pitchFamily="34" charset="0"/>
              <a:buChar char="•"/>
            </a:pPr>
            <a:r>
              <a:rPr lang="en-US" sz="1200" dirty="0" smtClean="0">
                <a:solidFill>
                  <a:srgbClr val="469949"/>
                </a:solidFill>
                <a:latin typeface="Cambria Math" panose="02040503050406030204" pitchFamily="18" charset="0"/>
                <a:ea typeface="Cambria Math" panose="02040503050406030204" pitchFamily="18" charset="0"/>
              </a:rPr>
              <a:t>Personal Awareness and Responsibility</a:t>
            </a:r>
          </a:p>
          <a:p>
            <a:pPr marL="171450" indent="-171450">
              <a:buFont typeface="Arial" panose="020B0604020202020204" pitchFamily="34" charset="0"/>
              <a:buChar char="•"/>
            </a:pPr>
            <a:r>
              <a:rPr lang="en-US" sz="1200" dirty="0" smtClean="0">
                <a:solidFill>
                  <a:srgbClr val="469949"/>
                </a:solidFill>
                <a:latin typeface="Cambria Math" panose="02040503050406030204" pitchFamily="18" charset="0"/>
                <a:ea typeface="Cambria Math" panose="02040503050406030204" pitchFamily="18" charset="0"/>
              </a:rPr>
              <a:t>Positive Personal and Cultural Identity</a:t>
            </a:r>
          </a:p>
          <a:p>
            <a:pPr marL="171450" indent="-171450">
              <a:buFont typeface="Arial" panose="020B0604020202020204" pitchFamily="34" charset="0"/>
              <a:buChar char="•"/>
            </a:pPr>
            <a:r>
              <a:rPr lang="en-US" sz="1200" dirty="0" smtClean="0">
                <a:solidFill>
                  <a:srgbClr val="469949"/>
                </a:solidFill>
                <a:latin typeface="Cambria Math" panose="02040503050406030204" pitchFamily="18" charset="0"/>
                <a:ea typeface="Cambria Math" panose="02040503050406030204" pitchFamily="18" charset="0"/>
              </a:rPr>
              <a:t>Social Awareness and Responsibility</a:t>
            </a:r>
          </a:p>
          <a:p>
            <a:endParaRPr lang="en-US" sz="1200" dirty="0" smtClean="0">
              <a:solidFill>
                <a:srgbClr val="469949"/>
              </a:solidFill>
              <a:latin typeface="Cambria Math" panose="02040503050406030204" pitchFamily="18" charset="0"/>
              <a:ea typeface="Cambria Math" panose="02040503050406030204" pitchFamily="18" charset="0"/>
            </a:endParaRPr>
          </a:p>
        </p:txBody>
      </p:sp>
      <p:cxnSp>
        <p:nvCxnSpPr>
          <p:cNvPr id="11" name="Straight Connector 10"/>
          <p:cNvCxnSpPr/>
          <p:nvPr/>
        </p:nvCxnSpPr>
        <p:spPr>
          <a:xfrm flipV="1">
            <a:off x="87921" y="1538655"/>
            <a:ext cx="5688625" cy="38381"/>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30425" y="4368128"/>
            <a:ext cx="11728027" cy="1323439"/>
          </a:xfrm>
          <a:prstGeom prst="rect">
            <a:avLst/>
          </a:prstGeom>
        </p:spPr>
        <p:txBody>
          <a:bodyPr wrap="square">
            <a:spAutoFit/>
          </a:bodyPr>
          <a:lstStyle/>
          <a:p>
            <a:r>
              <a:rPr lang="en-US" sz="1600" dirty="0" smtClean="0">
                <a:latin typeface="Cambria Math" panose="02040503050406030204" pitchFamily="18" charset="0"/>
                <a:ea typeface="Cambria Math" panose="02040503050406030204" pitchFamily="18" charset="0"/>
              </a:rPr>
              <a:t>I don’t see this course specifically in the BC curriculum so why is this being offered in our schools?</a:t>
            </a:r>
          </a:p>
          <a:p>
            <a:r>
              <a:rPr lang="en-US" sz="1600" dirty="0" smtClean="0">
                <a:latin typeface="Cambria Math" panose="02040503050406030204" pitchFamily="18" charset="0"/>
                <a:ea typeface="Cambria Math" panose="02040503050406030204" pitchFamily="18" charset="0"/>
              </a:rPr>
              <a:t>Which core competencies is this course tied to?</a:t>
            </a:r>
          </a:p>
          <a:p>
            <a:r>
              <a:rPr lang="en-US" sz="1600" dirty="0" smtClean="0">
                <a:latin typeface="Cambria Math" panose="02040503050406030204" pitchFamily="18" charset="0"/>
                <a:ea typeface="Cambria Math" panose="02040503050406030204" pitchFamily="18" charset="0"/>
              </a:rPr>
              <a:t>Can you share the key themes of this course?</a:t>
            </a:r>
          </a:p>
          <a:p>
            <a:r>
              <a:rPr lang="en-US" sz="1600" dirty="0" smtClean="0">
                <a:latin typeface="Cambria Math" panose="02040503050406030204" pitchFamily="18" charset="0"/>
                <a:ea typeface="Cambria Math" panose="02040503050406030204" pitchFamily="18" charset="0"/>
              </a:rPr>
              <a:t>How will you assess success when this course ends? </a:t>
            </a:r>
          </a:p>
          <a:p>
            <a:r>
              <a:rPr lang="en-US" sz="1600" dirty="0" smtClean="0">
                <a:latin typeface="Cambria Math" panose="02040503050406030204" pitchFamily="18" charset="0"/>
                <a:ea typeface="Cambria Math" panose="02040503050406030204" pitchFamily="18" charset="0"/>
              </a:rPr>
              <a:t>Who is teaching and did they attend training? Will there be adjustments for things that went well or should be changed?</a:t>
            </a:r>
          </a:p>
        </p:txBody>
      </p:sp>
      <p:pic>
        <p:nvPicPr>
          <p:cNvPr id="6" name="Picture 5"/>
          <p:cNvPicPr>
            <a:picLocks noChangeAspect="1"/>
          </p:cNvPicPr>
          <p:nvPr/>
        </p:nvPicPr>
        <p:blipFill>
          <a:blip r:embed="rId5"/>
          <a:stretch>
            <a:fillRect/>
          </a:stretch>
        </p:blipFill>
        <p:spPr>
          <a:xfrm>
            <a:off x="8645591" y="1878943"/>
            <a:ext cx="3229426" cy="2299175"/>
          </a:xfrm>
          <a:prstGeom prst="rect">
            <a:avLst/>
          </a:prstGeom>
          <a:ln w="19050">
            <a:solidFill>
              <a:srgbClr val="005328"/>
            </a:solidFill>
          </a:ln>
        </p:spPr>
      </p:pic>
    </p:spTree>
    <p:extLst>
      <p:ext uri="{BB962C8B-B14F-4D97-AF65-F5344CB8AC3E}">
        <p14:creationId xmlns:p14="http://schemas.microsoft.com/office/powerpoint/2010/main" val="119707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923" y="6025944"/>
            <a:ext cx="12019083" cy="691379"/>
            <a:chOff x="197383" y="5559952"/>
            <a:chExt cx="11764993" cy="691379"/>
          </a:xfrm>
        </p:grpSpPr>
        <p:pic>
          <p:nvPicPr>
            <p:cNvPr id="4" name="Picture 3"/>
            <p:cNvPicPr>
              <a:picLocks noChangeAspect="1"/>
            </p:cNvPicPr>
            <p:nvPr/>
          </p:nvPicPr>
          <p:blipFill rotWithShape="1">
            <a:blip r:embed="rId3"/>
            <a:srcRect b="42497"/>
            <a:stretch/>
          </p:blipFill>
          <p:spPr>
            <a:xfrm flipH="1">
              <a:off x="5598788" y="5559952"/>
              <a:ext cx="6363588" cy="673794"/>
            </a:xfrm>
            <a:prstGeom prst="rect">
              <a:avLst/>
            </a:prstGeom>
          </p:spPr>
        </p:pic>
        <p:pic>
          <p:nvPicPr>
            <p:cNvPr id="2" name="Picture 1"/>
            <p:cNvPicPr>
              <a:picLocks noChangeAspect="1"/>
            </p:cNvPicPr>
            <p:nvPr/>
          </p:nvPicPr>
          <p:blipFill rotWithShape="1">
            <a:blip r:embed="rId3"/>
            <a:srcRect r="9702" b="40995"/>
            <a:stretch/>
          </p:blipFill>
          <p:spPr>
            <a:xfrm>
              <a:off x="197383" y="5559952"/>
              <a:ext cx="6062740" cy="691379"/>
            </a:xfrm>
            <a:prstGeom prst="rect">
              <a:avLst/>
            </a:prstGeom>
          </p:spPr>
        </p:pic>
      </p:grpSp>
      <p:cxnSp>
        <p:nvCxnSpPr>
          <p:cNvPr id="3" name="Straight Connector 2"/>
          <p:cNvCxnSpPr/>
          <p:nvPr/>
        </p:nvCxnSpPr>
        <p:spPr>
          <a:xfrm>
            <a:off x="87923" y="5873264"/>
            <a:ext cx="12019085" cy="175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b="54147"/>
          <a:stretch/>
        </p:blipFill>
        <p:spPr>
          <a:xfrm>
            <a:off x="87923" y="220686"/>
            <a:ext cx="3780692" cy="1405891"/>
          </a:xfrm>
          <a:prstGeom prst="rect">
            <a:avLst/>
          </a:prstGeom>
        </p:spPr>
      </p:pic>
      <p:sp>
        <p:nvSpPr>
          <p:cNvPr id="8" name="Rectangle 7"/>
          <p:cNvSpPr/>
          <p:nvPr/>
        </p:nvSpPr>
        <p:spPr>
          <a:xfrm>
            <a:off x="1751861" y="965344"/>
            <a:ext cx="4024685" cy="461665"/>
          </a:xfrm>
          <a:prstGeom prst="rect">
            <a:avLst/>
          </a:prstGeom>
        </p:spPr>
        <p:txBody>
          <a:bodyPr wrap="square">
            <a:spAutoFit/>
          </a:bodyPr>
          <a:lstStyle/>
          <a:p>
            <a:pPr algn="ctr"/>
            <a:r>
              <a:rPr lang="en-US" sz="2400" dirty="0" smtClean="0">
                <a:latin typeface="Cambria Math" panose="02040503050406030204" pitchFamily="18" charset="0"/>
                <a:ea typeface="Cambria Math" panose="02040503050406030204" pitchFamily="18" charset="0"/>
              </a:rPr>
              <a:t>What do we hope to achieve?</a:t>
            </a:r>
            <a:endParaRPr lang="en-CA" sz="2400" dirty="0">
              <a:latin typeface="Cambria Math" panose="02040503050406030204" pitchFamily="18" charset="0"/>
              <a:ea typeface="Cambria Math" panose="02040503050406030204" pitchFamily="18" charset="0"/>
            </a:endParaRPr>
          </a:p>
        </p:txBody>
      </p:sp>
      <p:sp>
        <p:nvSpPr>
          <p:cNvPr id="10" name="TextBox 9"/>
          <p:cNvSpPr txBox="1"/>
          <p:nvPr/>
        </p:nvSpPr>
        <p:spPr>
          <a:xfrm>
            <a:off x="87921" y="1971612"/>
            <a:ext cx="11720146" cy="400110"/>
          </a:xfrm>
          <a:prstGeom prst="rect">
            <a:avLst/>
          </a:prstGeom>
          <a:noFill/>
        </p:spPr>
        <p:txBody>
          <a:bodyPr wrap="square" rtlCol="0">
            <a:spAutoFit/>
          </a:bodyPr>
          <a:lstStyle/>
          <a:p>
            <a:pPr marL="342900" indent="-342900">
              <a:buFont typeface="Arial" panose="020B0604020202020204" pitchFamily="34" charset="0"/>
              <a:buChar char="•"/>
            </a:pPr>
            <a:endParaRPr lang="en-CA" sz="2000" dirty="0">
              <a:solidFill>
                <a:srgbClr val="469949"/>
              </a:solidFill>
              <a:latin typeface="Cambria Math" panose="02040503050406030204" pitchFamily="18" charset="0"/>
              <a:ea typeface="Cambria Math" panose="02040503050406030204" pitchFamily="18" charset="0"/>
            </a:endParaRPr>
          </a:p>
        </p:txBody>
      </p:sp>
      <p:cxnSp>
        <p:nvCxnSpPr>
          <p:cNvPr id="11" name="Straight Connector 10"/>
          <p:cNvCxnSpPr/>
          <p:nvPr/>
        </p:nvCxnSpPr>
        <p:spPr>
          <a:xfrm flipV="1">
            <a:off x="87921" y="1538655"/>
            <a:ext cx="5688625" cy="38381"/>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7922" y="4234333"/>
            <a:ext cx="12019085" cy="1477328"/>
          </a:xfrm>
          <a:prstGeom prst="rect">
            <a:avLst/>
          </a:prstGeom>
        </p:spPr>
        <p:txBody>
          <a:bodyPr wrap="square">
            <a:spAutoFit/>
          </a:bodyPr>
          <a:lstStyle/>
          <a:p>
            <a:r>
              <a:rPr lang="en-US" dirty="0" smtClean="0">
                <a:latin typeface="Cambria Math" panose="02040503050406030204" pitchFamily="18" charset="0"/>
                <a:ea typeface="Cambria Math" panose="02040503050406030204" pitchFamily="18" charset="0"/>
              </a:rPr>
              <a:t>Is there any justification that provides information on the possible positive impact of courses like this?</a:t>
            </a:r>
          </a:p>
          <a:p>
            <a:r>
              <a:rPr lang="en-US" dirty="0" smtClean="0">
                <a:latin typeface="Cambria Math" panose="02040503050406030204" pitchFamily="18" charset="0"/>
                <a:ea typeface="Cambria Math" panose="02040503050406030204" pitchFamily="18" charset="0"/>
              </a:rPr>
              <a:t>My sense is that this course may further divide students and our community rather than bringing them together.</a:t>
            </a:r>
          </a:p>
          <a:p>
            <a:r>
              <a:rPr lang="en-US" dirty="0" smtClean="0">
                <a:latin typeface="Cambria Math" panose="02040503050406030204" pitchFamily="18" charset="0"/>
                <a:ea typeface="Cambria Math" panose="02040503050406030204" pitchFamily="18" charset="0"/>
              </a:rPr>
              <a:t>Our family teaches about values at home, why do our kids have to learn this at school, as well?</a:t>
            </a:r>
          </a:p>
          <a:p>
            <a:r>
              <a:rPr lang="en-US" dirty="0" smtClean="0">
                <a:latin typeface="Cambria Math" panose="02040503050406030204" pitchFamily="18" charset="0"/>
                <a:ea typeface="Cambria Math" panose="02040503050406030204" pitchFamily="18" charset="0"/>
              </a:rPr>
              <a:t>Is there a space for the kids to have differing opinions?</a:t>
            </a:r>
          </a:p>
          <a:p>
            <a:r>
              <a:rPr lang="en-US" dirty="0" smtClean="0">
                <a:latin typeface="Cambria Math" panose="02040503050406030204" pitchFamily="18" charset="0"/>
                <a:ea typeface="Cambria Math" panose="02040503050406030204" pitchFamily="18" charset="0"/>
              </a:rPr>
              <a:t>We’re worried about the religious content in this course?</a:t>
            </a:r>
            <a:endParaRPr lang="en-CA" dirty="0">
              <a:latin typeface="Cambria Math" panose="02040503050406030204" pitchFamily="18" charset="0"/>
              <a:ea typeface="Cambria Math" panose="02040503050406030204" pitchFamily="18" charset="0"/>
            </a:endParaRPr>
          </a:p>
        </p:txBody>
      </p:sp>
      <p:pic>
        <p:nvPicPr>
          <p:cNvPr id="2050" name="Picture 2" descr="Image result for martin luther king jr. quote on four rac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507"/>
          <a:stretch/>
        </p:blipFill>
        <p:spPr bwMode="auto">
          <a:xfrm>
            <a:off x="353340" y="2021155"/>
            <a:ext cx="3172007" cy="2051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3790765" y="2021153"/>
            <a:ext cx="4445083" cy="2051577"/>
          </a:xfrm>
          <a:prstGeom prst="rect">
            <a:avLst/>
          </a:prstGeom>
        </p:spPr>
      </p:pic>
      <p:pic>
        <p:nvPicPr>
          <p:cNvPr id="2054" name="Picture 6" descr="Image result for martin luther king jr. quote on four ra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6194" y="2021153"/>
            <a:ext cx="3301873" cy="205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0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7923" y="6025944"/>
            <a:ext cx="12019083" cy="691379"/>
            <a:chOff x="197383" y="5559952"/>
            <a:chExt cx="11764993" cy="691379"/>
          </a:xfrm>
        </p:grpSpPr>
        <p:pic>
          <p:nvPicPr>
            <p:cNvPr id="4" name="Picture 3"/>
            <p:cNvPicPr>
              <a:picLocks noChangeAspect="1"/>
            </p:cNvPicPr>
            <p:nvPr/>
          </p:nvPicPr>
          <p:blipFill rotWithShape="1">
            <a:blip r:embed="rId3"/>
            <a:srcRect b="42497"/>
            <a:stretch/>
          </p:blipFill>
          <p:spPr>
            <a:xfrm flipH="1">
              <a:off x="5598788" y="5559952"/>
              <a:ext cx="6363588" cy="673794"/>
            </a:xfrm>
            <a:prstGeom prst="rect">
              <a:avLst/>
            </a:prstGeom>
          </p:spPr>
        </p:pic>
        <p:pic>
          <p:nvPicPr>
            <p:cNvPr id="2" name="Picture 1"/>
            <p:cNvPicPr>
              <a:picLocks noChangeAspect="1"/>
            </p:cNvPicPr>
            <p:nvPr/>
          </p:nvPicPr>
          <p:blipFill rotWithShape="1">
            <a:blip r:embed="rId3"/>
            <a:srcRect r="9702" b="40995"/>
            <a:stretch/>
          </p:blipFill>
          <p:spPr>
            <a:xfrm>
              <a:off x="197383" y="5559952"/>
              <a:ext cx="6062740" cy="691379"/>
            </a:xfrm>
            <a:prstGeom prst="rect">
              <a:avLst/>
            </a:prstGeom>
          </p:spPr>
        </p:pic>
      </p:grpSp>
      <p:cxnSp>
        <p:nvCxnSpPr>
          <p:cNvPr id="3" name="Straight Connector 2"/>
          <p:cNvCxnSpPr/>
          <p:nvPr/>
        </p:nvCxnSpPr>
        <p:spPr>
          <a:xfrm>
            <a:off x="87923" y="5873264"/>
            <a:ext cx="12019085" cy="175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a:srcRect b="54147"/>
          <a:stretch/>
        </p:blipFill>
        <p:spPr>
          <a:xfrm>
            <a:off x="87923" y="220686"/>
            <a:ext cx="3780692" cy="1405891"/>
          </a:xfrm>
          <a:prstGeom prst="rect">
            <a:avLst/>
          </a:prstGeom>
        </p:spPr>
      </p:pic>
      <p:sp>
        <p:nvSpPr>
          <p:cNvPr id="8" name="Rectangle 7"/>
          <p:cNvSpPr/>
          <p:nvPr/>
        </p:nvSpPr>
        <p:spPr>
          <a:xfrm>
            <a:off x="1417754" y="763219"/>
            <a:ext cx="3534015" cy="707886"/>
          </a:xfrm>
          <a:prstGeom prst="rect">
            <a:avLst/>
          </a:prstGeom>
        </p:spPr>
        <p:txBody>
          <a:bodyPr wrap="square">
            <a:spAutoFit/>
          </a:bodyPr>
          <a:lstStyle/>
          <a:p>
            <a:pPr algn="ctr"/>
            <a:r>
              <a:rPr lang="en-US" sz="4000" dirty="0" smtClean="0">
                <a:latin typeface="Cambria Math" panose="02040503050406030204" pitchFamily="18" charset="0"/>
                <a:ea typeface="Cambria Math" panose="02040503050406030204" pitchFamily="18" charset="0"/>
              </a:rPr>
              <a:t>Closing</a:t>
            </a:r>
            <a:endParaRPr lang="en-CA" sz="4000" dirty="0">
              <a:latin typeface="Cambria Math" panose="02040503050406030204" pitchFamily="18" charset="0"/>
              <a:ea typeface="Cambria Math" panose="02040503050406030204" pitchFamily="18" charset="0"/>
            </a:endParaRPr>
          </a:p>
        </p:txBody>
      </p:sp>
      <p:sp>
        <p:nvSpPr>
          <p:cNvPr id="10" name="TextBox 9"/>
          <p:cNvSpPr txBox="1"/>
          <p:nvPr/>
        </p:nvSpPr>
        <p:spPr>
          <a:xfrm>
            <a:off x="87921" y="1969055"/>
            <a:ext cx="11720146" cy="400110"/>
          </a:xfrm>
          <a:prstGeom prst="rect">
            <a:avLst/>
          </a:prstGeom>
          <a:noFill/>
        </p:spPr>
        <p:txBody>
          <a:bodyPr wrap="square" rtlCol="0">
            <a:spAutoFit/>
          </a:bodyPr>
          <a:lstStyle/>
          <a:p>
            <a:pPr marL="342900" indent="-342900">
              <a:buFont typeface="Arial" panose="020B0604020202020204" pitchFamily="34" charset="0"/>
              <a:buChar char="•"/>
            </a:pPr>
            <a:endParaRPr lang="en-CA" sz="2000" dirty="0">
              <a:solidFill>
                <a:srgbClr val="469949"/>
              </a:solidFill>
              <a:latin typeface="Cambria Math" panose="02040503050406030204" pitchFamily="18" charset="0"/>
              <a:ea typeface="Cambria Math" panose="02040503050406030204" pitchFamily="18" charset="0"/>
            </a:endParaRPr>
          </a:p>
        </p:txBody>
      </p:sp>
      <p:cxnSp>
        <p:nvCxnSpPr>
          <p:cNvPr id="11" name="Straight Connector 10"/>
          <p:cNvCxnSpPr/>
          <p:nvPr/>
        </p:nvCxnSpPr>
        <p:spPr>
          <a:xfrm flipV="1">
            <a:off x="87921" y="1538654"/>
            <a:ext cx="5011617" cy="38382"/>
          </a:xfrm>
          <a:prstGeom prst="line">
            <a:avLst/>
          </a:prstGeom>
          <a:ln w="57150">
            <a:solidFill>
              <a:srgbClr val="005328"/>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7921" y="5415994"/>
            <a:ext cx="12019085" cy="369332"/>
          </a:xfrm>
          <a:prstGeom prst="rect">
            <a:avLst/>
          </a:prstGeom>
        </p:spPr>
        <p:txBody>
          <a:bodyPr wrap="square">
            <a:spAutoFit/>
          </a:bodyPr>
          <a:lstStyle/>
          <a:p>
            <a:r>
              <a:rPr lang="en-US" dirty="0" smtClean="0">
                <a:latin typeface="Cambria Math" panose="02040503050406030204" pitchFamily="18" charset="0"/>
                <a:ea typeface="Cambria Math" panose="02040503050406030204" pitchFamily="18" charset="0"/>
              </a:rPr>
              <a:t>In what ways can I as a parent stay connected to the content of this course?</a:t>
            </a:r>
            <a:endParaRPr lang="en-CA" dirty="0">
              <a:latin typeface="Cambria Math" panose="02040503050406030204" pitchFamily="18" charset="0"/>
              <a:ea typeface="Cambria Math" panose="02040503050406030204" pitchFamily="18" charset="0"/>
            </a:endParaRPr>
          </a:p>
        </p:txBody>
      </p:sp>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Lst>
          </a:blip>
          <a:srcRect l="842" t="7763" r="1" b="32903"/>
          <a:stretch/>
        </p:blipFill>
        <p:spPr>
          <a:xfrm>
            <a:off x="87921" y="1859642"/>
            <a:ext cx="12019085" cy="3468414"/>
          </a:xfrm>
          <a:prstGeom prst="rect">
            <a:avLst/>
          </a:prstGeom>
        </p:spPr>
      </p:pic>
    </p:spTree>
    <p:extLst>
      <p:ext uri="{BB962C8B-B14F-4D97-AF65-F5344CB8AC3E}">
        <p14:creationId xmlns:p14="http://schemas.microsoft.com/office/powerpoint/2010/main" val="3497455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963</Words>
  <Application>Microsoft Office PowerPoint</Application>
  <PresentationFormat>Widescreen</PresentationFormat>
  <Paragraphs>56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SD91  Nechako - Lakes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 Prince</dc:creator>
  <cp:lastModifiedBy>Leona Prince</cp:lastModifiedBy>
  <cp:revision>18</cp:revision>
  <dcterms:created xsi:type="dcterms:W3CDTF">2021-02-09T21:15:28Z</dcterms:created>
  <dcterms:modified xsi:type="dcterms:W3CDTF">2021-02-09T23:26:08Z</dcterms:modified>
</cp:coreProperties>
</file>